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58" r:id="rId3"/>
    <p:sldId id="332" r:id="rId4"/>
    <p:sldId id="370" r:id="rId5"/>
    <p:sldId id="371" r:id="rId6"/>
    <p:sldId id="361" r:id="rId7"/>
    <p:sldId id="376" r:id="rId8"/>
    <p:sldId id="346" r:id="rId9"/>
    <p:sldId id="365" r:id="rId10"/>
    <p:sldId id="366" r:id="rId11"/>
    <p:sldId id="367" r:id="rId12"/>
    <p:sldId id="328" r:id="rId13"/>
    <p:sldId id="347" r:id="rId14"/>
    <p:sldId id="349" r:id="rId15"/>
    <p:sldId id="350" r:id="rId16"/>
    <p:sldId id="353" r:id="rId17"/>
    <p:sldId id="354" r:id="rId18"/>
    <p:sldId id="293" r:id="rId19"/>
    <p:sldId id="294" r:id="rId20"/>
    <p:sldId id="308" r:id="rId21"/>
    <p:sldId id="405" r:id="rId22"/>
    <p:sldId id="295" r:id="rId23"/>
    <p:sldId id="401" r:id="rId24"/>
    <p:sldId id="403" r:id="rId25"/>
    <p:sldId id="414" r:id="rId26"/>
    <p:sldId id="404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99"/>
    <a:srgbClr val="FF0066"/>
    <a:srgbClr val="FF66FF"/>
    <a:srgbClr val="663300"/>
    <a:srgbClr val="CC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0629" autoAdjust="0"/>
  </p:normalViewPr>
  <p:slideViewPr>
    <p:cSldViewPr>
      <p:cViewPr varScale="1">
        <p:scale>
          <a:sx n="87" d="100"/>
          <a:sy n="87" d="100"/>
        </p:scale>
        <p:origin x="91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546E0B-D79D-436F-953F-41A1FA693A2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00CC40-6893-4188-B6F3-19123413D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DFBEA-5152-4895-B027-741AC5D6B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1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9F67-7D43-4F31-A869-6431269FF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996E-AC89-4C8E-9784-F952E9473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10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A279-7352-43C4-B8EA-3496697F9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5B55-D1C8-45BA-ACEC-6ED15E856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58358-3C55-4086-81CA-5B9449EE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0EEB0-C262-4978-A7B3-3AB61FAF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C1B4F-1C59-42EF-A063-10506D91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DFBEA-5152-4895-B027-741AC5D6BA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13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4CD6-5927-42F2-AAEB-15E85B67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168B0-6F5F-4AC0-A81F-105420B31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83460-79A7-45BC-8D67-DC631D5B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C2C3-2800-48A1-90AF-976CCCC5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A8218-E946-4C0C-94F8-D3180EF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4A281-1D8C-404B-92D4-11D3CD2E56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2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2E8D-E141-45D6-B3D2-842AC1A6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4AD47-A553-48D8-80F3-334F3454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9668A-3538-4265-AA06-7A1933D8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F3F9-7198-44B6-A6C1-C01EC9F4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95196-1FA4-450C-9431-444F1B23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45FE9-C046-4F3A-B16A-BEFAFB48D9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81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F0CC-C8E9-46EA-81F3-CABD55B0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8B49-1B8E-4F06-8561-9C294DBA0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C63C3-0302-4069-B5D3-E38F6E6EC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0F6C3-04ED-47DA-9BA7-46FC890C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3DC42-6C70-49E8-80A6-A55913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58EBB-2FD3-4E31-AF59-4A3E9F8B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F1726-5D7E-4D4D-96A7-3D03311E5D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92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9B0D-9567-4447-B4A8-EBA1E3DD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900AF-411A-4EC4-ADFD-B8AC92C6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75533-5634-42C5-B9C9-EA54183FF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520BA-DB7D-4C7D-92F6-06B29C6CC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C1F67-C4B6-406D-8FA6-54D3A9BD0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B0A40-F70B-4E41-8253-C25D68B6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6A502-E0F4-45CD-B481-046CF39E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C8B62-2D24-4DE6-AA6F-FF6235C3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C84EC-26B7-457E-89B0-8B33D847C8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4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E69F-E23A-4F8E-B10A-620976F5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88089-8567-4180-A99E-63E07FEC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8CFC1-8A03-459D-A84E-0CB99BF4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D3A18-B22D-46C9-8031-32398B18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35C1F-8387-43FB-9034-B4969348BD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367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DC215-44C9-4C38-962B-2A2853F4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D65C5-6A55-4F4F-9E42-32FC6C42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5CC4B-4759-49F0-95E9-1ACA14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5BDB-703B-41BE-954B-8845DEB74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34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1B1D-C575-4D02-85AA-FCC94813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DC4C6-D1EB-41AA-9025-456ADE92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E9E91-4E35-4E87-A36A-81D60BABE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3E438-90DF-4F5E-B63A-776EB26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07668-0813-40E6-B7BC-12E224ED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ECA00-23C1-4AA7-8290-196A7E4A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0F133-F8E5-4D1F-8284-A85A81AB77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49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4A281-1D8C-404B-92D4-11D3CD2E5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83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DF8C-EFC8-44E2-B82C-1577159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BAF09-6A16-49A0-99E8-6DC03E2E8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F4A20-99A9-46B5-BF93-9812333ED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C2EB6-625E-45AA-B495-FC885677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BACF-1E58-485C-8212-87E94534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FF44-BAE4-4302-90EE-647E709F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3EC2-9423-4722-8C57-4E87B7866E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50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2991-4C62-4A8B-87F7-8505CE95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D3BA9-68D2-4B92-B49D-78EF7B7CA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D4CB-D18F-486A-A60D-931423A3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AB0CB-DD8B-4B96-9210-6A1EE3B8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890A2-D2F4-4A8B-8DF8-6B638CBA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E9F67-7D43-4F31-A869-6431269FF6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501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DFE43-78A8-43CB-B989-8249A031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E7153-5C70-4576-998C-275A6A706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19D46-4296-4B6E-A7D7-EB2DAE5D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5751-20C4-4845-BC13-E6D59C0A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39DAA-6CC6-432D-BF21-355EDF55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A996E-AC89-4C8E-9784-F952E94732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5FE9-C046-4F3A-B16A-BEFAFB48D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9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1726-5D7E-4D4D-96A7-3D03311E5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84EC-26B7-457E-89B0-8B33D847C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8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5C1F-8387-43FB-9034-B4969348B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1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5BDB-703B-41BE-954B-8845DEB7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F133-F8E5-4D1F-8284-A85A81AB7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67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3EC2-9423-4722-8C57-4E87B7866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9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372B701-876A-4497-855B-F03DD160B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09400-0664-4358-A3C5-FB97F2D0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268A4-C008-41D1-8B28-31F045E05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1D062-2E6B-4798-BDB0-4D1E1F1A0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11B2-C55C-4E02-B539-D656D6FD4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5F51A-A928-44C6-946A-E3C49D74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72B701-876A-4497-855B-F03DD160B0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8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Tm9zTBr0fZvFnF_LLoheh3OcP1r9b96mdNWvVs8iLzHpXaIXRN3w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8100" y="0"/>
            <a:ext cx="9144000" cy="51435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30C8"/>
              </a:solidFill>
              <a:latin typeface=".VnBlack" panose="020B7200000000000000" pitchFamily="34" charset="0"/>
            </a:endParaRP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3886200" y="1828800"/>
            <a:ext cx="16478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8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3886200" y="2228850"/>
            <a:ext cx="166687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3600" b="1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3124200" y="1352550"/>
            <a:ext cx="5638800" cy="15705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b="1" kern="10" spc="-1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FF0F1-61B9-4734-B88D-2991B08521C7}"/>
              </a:ext>
            </a:extLst>
          </p:cNvPr>
          <p:cNvSpPr txBox="1"/>
          <p:nvPr/>
        </p:nvSpPr>
        <p:spPr>
          <a:xfrm>
            <a:off x="4710112" y="323546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(Kim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30C8"/>
              </a:solidFill>
              <a:effectLst/>
              <a:uLnTx/>
              <a:uFillTx/>
              <a:latin typeface=".VnBlack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13684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4" descr="https://encrypted-tbn1.gstatic.com/images?q=tbn:ANd9GcTm9zTBr0fZvFnF_LLoheh3OcP1r9b96mdNWvVs8iLzHpXaIXRN3w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732036" y="4400550"/>
            <a:ext cx="44470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3000" b="1" dirty="0">
                <a:solidFill>
                  <a:srgbClr val="F808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 LÀNG CHỢ DẦU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 txBox="1">
            <a:spLocks noChangeArrowheads="1"/>
          </p:cNvSpPr>
          <p:nvPr/>
        </p:nvSpPr>
        <p:spPr bwMode="auto">
          <a:xfrm>
            <a:off x="152400" y="57150"/>
            <a:ext cx="9067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sung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sướng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br>
              <a:rPr lang="en-US" sz="3200" dirty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  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ook-09">
            <a:extLst>
              <a:ext uri="{FF2B5EF4-FFF2-40B4-BE49-F238E27FC236}">
                <a16:creationId xmlns:a16="http://schemas.microsoft.com/office/drawing/2014/main" id="{5E2489AE-F446-4896-B875-590D11E10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45649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2700"/>
            <a:ext cx="9144000" cy="14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6200" y="3048357"/>
            <a:ext cx="861060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kháng chiến,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666750"/>
            <a:ext cx="91789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Book-09">
            <a:extLst>
              <a:ext uri="{FF2B5EF4-FFF2-40B4-BE49-F238E27FC236}">
                <a16:creationId xmlns:a16="http://schemas.microsoft.com/office/drawing/2014/main" id="{C9E62756-5D47-4E8D-9931-9057D8F5A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45649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24200" y="800100"/>
            <a:ext cx="28956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 thời điểm </a:t>
            </a:r>
          </a:p>
        </p:txBody>
      </p:sp>
      <p:sp>
        <p:nvSpPr>
          <p:cNvPr id="7" name="Freeform 42"/>
          <p:cNvSpPr>
            <a:spLocks/>
          </p:cNvSpPr>
          <p:nvPr/>
        </p:nvSpPr>
        <p:spPr bwMode="auto">
          <a:xfrm>
            <a:off x="533400" y="800100"/>
            <a:ext cx="3048000" cy="914400"/>
          </a:xfrm>
          <a:custGeom>
            <a:avLst/>
            <a:gdLst>
              <a:gd name="T0" fmla="*/ 2147483646 w 2104"/>
              <a:gd name="T1" fmla="*/ 2147483646 h 1288"/>
              <a:gd name="T2" fmla="*/ 2147483646 w 2104"/>
              <a:gd name="T3" fmla="*/ 2147483646 h 1288"/>
              <a:gd name="T4" fmla="*/ 2147483646 w 2104"/>
              <a:gd name="T5" fmla="*/ 2147483646 h 1288"/>
              <a:gd name="T6" fmla="*/ 2147483646 w 2104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04" h="1288">
                <a:moveTo>
                  <a:pt x="2104" y="80"/>
                </a:moveTo>
                <a:cubicBezTo>
                  <a:pt x="1380" y="40"/>
                  <a:pt x="656" y="0"/>
                  <a:pt x="328" y="176"/>
                </a:cubicBezTo>
                <a:cubicBezTo>
                  <a:pt x="0" y="352"/>
                  <a:pt x="168" y="984"/>
                  <a:pt x="136" y="1136"/>
                </a:cubicBezTo>
                <a:cubicBezTo>
                  <a:pt x="104" y="1288"/>
                  <a:pt x="120" y="1188"/>
                  <a:pt x="136" y="1088"/>
                </a:cubicBezTo>
              </a:path>
            </a:pathLst>
          </a:custGeom>
          <a:solidFill>
            <a:schemeClr val="bg1"/>
          </a:solidFill>
          <a:ln w="38100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auto">
          <a:xfrm>
            <a:off x="-76200" y="1638300"/>
            <a:ext cx="1524000" cy="35052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44"/>
          <p:cNvSpPr>
            <a:spLocks/>
          </p:cNvSpPr>
          <p:nvPr/>
        </p:nvSpPr>
        <p:spPr bwMode="auto">
          <a:xfrm>
            <a:off x="2209800" y="914400"/>
            <a:ext cx="1371600" cy="800100"/>
          </a:xfrm>
          <a:custGeom>
            <a:avLst/>
            <a:gdLst>
              <a:gd name="T0" fmla="*/ 2147483646 w 2104"/>
              <a:gd name="T1" fmla="*/ 2147483646 h 1288"/>
              <a:gd name="T2" fmla="*/ 2147483646 w 2104"/>
              <a:gd name="T3" fmla="*/ 2147483646 h 1288"/>
              <a:gd name="T4" fmla="*/ 2147483646 w 2104"/>
              <a:gd name="T5" fmla="*/ 2147483646 h 1288"/>
              <a:gd name="T6" fmla="*/ 2147483646 w 2104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04" h="1288">
                <a:moveTo>
                  <a:pt x="2104" y="80"/>
                </a:moveTo>
                <a:cubicBezTo>
                  <a:pt x="1380" y="40"/>
                  <a:pt x="656" y="0"/>
                  <a:pt x="328" y="176"/>
                </a:cubicBezTo>
                <a:cubicBezTo>
                  <a:pt x="0" y="352"/>
                  <a:pt x="168" y="984"/>
                  <a:pt x="136" y="1136"/>
                </a:cubicBezTo>
                <a:cubicBezTo>
                  <a:pt x="104" y="1288"/>
                  <a:pt x="120" y="1188"/>
                  <a:pt x="136" y="1088"/>
                </a:cubicBezTo>
              </a:path>
            </a:pathLst>
          </a:custGeom>
          <a:solidFill>
            <a:schemeClr val="bg1"/>
          </a:solidFill>
          <a:ln w="38100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1752600" y="1657350"/>
            <a:ext cx="1524000" cy="348615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6"/>
          <p:cNvSpPr>
            <a:spLocks/>
          </p:cNvSpPr>
          <p:nvPr/>
        </p:nvSpPr>
        <p:spPr bwMode="auto">
          <a:xfrm>
            <a:off x="4495800" y="1085850"/>
            <a:ext cx="76200" cy="571500"/>
          </a:xfrm>
          <a:custGeom>
            <a:avLst/>
            <a:gdLst>
              <a:gd name="T0" fmla="*/ 0 w 1"/>
              <a:gd name="T1" fmla="*/ 0 h 432"/>
              <a:gd name="T2" fmla="*/ 0 w 1"/>
              <a:gd name="T3" fmla="*/ 2147483646 h 4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32">
                <a:moveTo>
                  <a:pt x="0" y="0"/>
                </a:moveTo>
                <a:cubicBezTo>
                  <a:pt x="0" y="180"/>
                  <a:pt x="0" y="360"/>
                  <a:pt x="0" y="432"/>
                </a:cubicBezTo>
              </a:path>
            </a:pathLst>
          </a:custGeom>
          <a:solidFill>
            <a:schemeClr val="bg1"/>
          </a:solidFill>
          <a:ln w="38100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3429000" y="1657350"/>
            <a:ext cx="1752600" cy="348615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5486400" y="914400"/>
            <a:ext cx="1295400" cy="723900"/>
          </a:xfrm>
          <a:custGeom>
            <a:avLst/>
            <a:gdLst>
              <a:gd name="T0" fmla="*/ 0 w 1480"/>
              <a:gd name="T1" fmla="*/ 2147483646 h 848"/>
              <a:gd name="T2" fmla="*/ 2147483646 w 1480"/>
              <a:gd name="T3" fmla="*/ 2147483646 h 848"/>
              <a:gd name="T4" fmla="*/ 2147483646 w 1480"/>
              <a:gd name="T5" fmla="*/ 2147483646 h 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0" h="848">
                <a:moveTo>
                  <a:pt x="0" y="80"/>
                </a:moveTo>
                <a:cubicBezTo>
                  <a:pt x="508" y="40"/>
                  <a:pt x="1016" y="0"/>
                  <a:pt x="1248" y="128"/>
                </a:cubicBezTo>
                <a:cubicBezTo>
                  <a:pt x="1480" y="256"/>
                  <a:pt x="1368" y="728"/>
                  <a:pt x="1392" y="848"/>
                </a:cubicBezTo>
              </a:path>
            </a:pathLst>
          </a:custGeom>
          <a:solidFill>
            <a:schemeClr val="bg1"/>
          </a:solidFill>
          <a:ln w="38100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5638800" y="1600200"/>
            <a:ext cx="1905000" cy="35433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5" name="Freeform 53"/>
          <p:cNvSpPr>
            <a:spLocks/>
          </p:cNvSpPr>
          <p:nvPr/>
        </p:nvSpPr>
        <p:spPr bwMode="auto">
          <a:xfrm>
            <a:off x="5486400" y="800100"/>
            <a:ext cx="2971800" cy="723900"/>
          </a:xfrm>
          <a:custGeom>
            <a:avLst/>
            <a:gdLst>
              <a:gd name="T0" fmla="*/ 0 w 1480"/>
              <a:gd name="T1" fmla="*/ 2147483646 h 848"/>
              <a:gd name="T2" fmla="*/ 2147483646 w 1480"/>
              <a:gd name="T3" fmla="*/ 2147483646 h 848"/>
              <a:gd name="T4" fmla="*/ 2147483646 w 1480"/>
              <a:gd name="T5" fmla="*/ 2147483646 h 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0" h="848">
                <a:moveTo>
                  <a:pt x="0" y="80"/>
                </a:moveTo>
                <a:cubicBezTo>
                  <a:pt x="508" y="40"/>
                  <a:pt x="1016" y="0"/>
                  <a:pt x="1248" y="128"/>
                </a:cubicBezTo>
                <a:cubicBezTo>
                  <a:pt x="1480" y="256"/>
                  <a:pt x="1368" y="728"/>
                  <a:pt x="1392" y="848"/>
                </a:cubicBezTo>
              </a:path>
            </a:pathLst>
          </a:custGeom>
          <a:solidFill>
            <a:schemeClr val="bg1"/>
          </a:solidFill>
          <a:ln w="38100" cmpd="sng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54"/>
          <p:cNvSpPr>
            <a:spLocks noChangeArrowheads="1"/>
          </p:cNvSpPr>
          <p:nvPr/>
        </p:nvSpPr>
        <p:spPr bwMode="auto">
          <a:xfrm>
            <a:off x="7696200" y="1543050"/>
            <a:ext cx="1447800" cy="360045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16398" name="Rectangle 1"/>
          <p:cNvSpPr>
            <a:spLocks noChangeArrowheads="1"/>
          </p:cNvSpPr>
          <p:nvPr/>
        </p:nvSpPr>
        <p:spPr bwMode="auto">
          <a:xfrm>
            <a:off x="0" y="-9525"/>
            <a:ext cx="4862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b. Khi nghe tin làng theo giặc.</a:t>
            </a:r>
            <a:endParaRPr lang="en-US" altLang="en-US" sz="2800" b="1" u="sng">
              <a:latin typeface="Times New Roman" panose="02020603050405020304" pitchFamily="18" charset="0"/>
            </a:endParaRPr>
          </a:p>
        </p:txBody>
      </p:sp>
      <p:pic>
        <p:nvPicPr>
          <p:cNvPr id="17" name="Picture 16" descr="Book-09">
            <a:extLst>
              <a:ext uri="{FF2B5EF4-FFF2-40B4-BE49-F238E27FC236}">
                <a16:creationId xmlns:a16="http://schemas.microsoft.com/office/drawing/2014/main" id="{1BF86E15-17BE-4735-B3DC-786BA84CFF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45649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227013"/>
            <a:ext cx="89916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đau đớn.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v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vi-VN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2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just">
              <a:lnSpc>
                <a:spcPct val="150000"/>
              </a:lnSpc>
              <a:defRPr/>
            </a:pPr>
            <a:endParaRPr lang="en-US" sz="25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3" name="Picture 2" descr="Book-09">
            <a:extLst>
              <a:ext uri="{FF2B5EF4-FFF2-40B4-BE49-F238E27FC236}">
                <a16:creationId xmlns:a16="http://schemas.microsoft.com/office/drawing/2014/main" id="{46863116-224C-48B7-BBB6-20A22C3AB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-19050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57150"/>
            <a:ext cx="6019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36600"/>
            <a:ext cx="9144000" cy="34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Nghe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Book-09">
            <a:extLst>
              <a:ext uri="{FF2B5EF4-FFF2-40B4-BE49-F238E27FC236}">
                <a16:creationId xmlns:a16="http://schemas.microsoft.com/office/drawing/2014/main" id="{128FEE3A-7CB9-4CEB-AEC4-61EC96A5BE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53" y="166043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188" y="-26035"/>
            <a:ext cx="5798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3188" y="415925"/>
            <a:ext cx="90408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Book-09">
            <a:extLst>
              <a:ext uri="{FF2B5EF4-FFF2-40B4-BE49-F238E27FC236}">
                <a16:creationId xmlns:a16="http://schemas.microsoft.com/office/drawing/2014/main" id="{68B7FC3A-1EE6-4ED3-A112-0ACBC14601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45649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-222250" y="1969769"/>
            <a:ext cx="4641850" cy="584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=&gt;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Ngôn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thoại</a:t>
            </a:r>
            <a:r>
              <a:rPr lang="en-US" altLang="en-US" sz="3000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52400" y="161925"/>
            <a:ext cx="6880410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en-US" sz="3000" b="1" dirty="0">
                <a:latin typeface="Times New Roman" panose="02020603050405020304" pitchFamily="18" charset="0"/>
              </a:rPr>
              <a:t>*</a:t>
            </a:r>
            <a:r>
              <a:rPr lang="nl-NL" altLang="en-US" sz="3000" b="1" u="sng" dirty="0">
                <a:latin typeface="Times New Roman" panose="02020603050405020304" pitchFamily="18" charset="0"/>
              </a:rPr>
              <a:t>Khi ông Hai trò chuyện với đứa con út:</a:t>
            </a:r>
            <a:endParaRPr lang="en-US" altLang="en-US" sz="3000" b="1" u="sng" dirty="0">
              <a:latin typeface="Times New Roman" panose="02020603050405020304" pitchFamily="18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793750"/>
            <a:ext cx="6019800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3000" dirty="0">
                <a:latin typeface="Times New Roman" panose="02020603050405020304" pitchFamily="18" charset="0"/>
              </a:rPr>
              <a:t>- Nhà ta ở làng chợ Dầu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52400" y="1342846"/>
            <a:ext cx="426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3000" dirty="0">
                <a:latin typeface="Times New Roman" panose="02020603050405020304" pitchFamily="18" charset="0"/>
              </a:rPr>
              <a:t> - Ủng hộ cụ Hồ.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2426890"/>
            <a:ext cx="8521700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hi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Book-09">
            <a:extLst>
              <a:ext uri="{FF2B5EF4-FFF2-40B4-BE49-F238E27FC236}">
                <a16:creationId xmlns:a16="http://schemas.microsoft.com/office/drawing/2014/main" id="{696DA285-700D-4F29-A8F2-69412AA40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45649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4" grpId="0" animBg="1"/>
      <p:bldP spid="41995" grpId="0" animBg="1"/>
      <p:bldP spid="4199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ames PPT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57150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Khi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6400800" y="1428750"/>
            <a:ext cx="0" cy="148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477000" y="1371600"/>
            <a:ext cx="1981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</a:rPr>
              <a:t>- Miêu tả ngoại hình, hành động. 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81000" y="2743200"/>
            <a:ext cx="58674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nl-NL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Niềm vui sướng, hạnh phúc.</a:t>
            </a:r>
            <a:endParaRPr lang="en-US" altLang="en-US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81000" y="1485900"/>
            <a:ext cx="4267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3000">
                <a:latin typeface="Times New Roman" panose="02020603050405020304" pitchFamily="18" charset="0"/>
              </a:rPr>
              <a:t> - Thái độ: Vui vẻ, hồ hởi.</a:t>
            </a: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81000" y="1885950"/>
            <a:ext cx="5867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3000">
                <a:latin typeface="Times New Roman" panose="02020603050405020304" pitchFamily="18" charset="0"/>
              </a:rPr>
              <a:t> - Nét mặt: Vui tươi rạng rỡ hẳn lên.</a:t>
            </a: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81000" y="2343150"/>
            <a:ext cx="5715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3000">
                <a:latin typeface="Times New Roman" panose="02020603050405020304" pitchFamily="18" charset="0"/>
              </a:rPr>
              <a:t> - Hành động: chia quà cho các con.</a:t>
            </a: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553200" y="2400300"/>
            <a:ext cx="1981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</a:rPr>
              <a:t>- Ngôn ngữ đối thoại.  </a:t>
            </a:r>
          </a:p>
        </p:txBody>
      </p:sp>
      <p:pic>
        <p:nvPicPr>
          <p:cNvPr id="2" name="Picture 2" descr="giặc đót là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3263"/>
            <a:ext cx="85344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7"/>
          <p:cNvSpPr>
            <a:spLocks noChangeShapeType="1"/>
          </p:cNvSpPr>
          <p:nvPr/>
        </p:nvSpPr>
        <p:spPr bwMode="auto">
          <a:xfrm>
            <a:off x="6510338" y="614363"/>
            <a:ext cx="0" cy="1957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6694997" y="406677"/>
            <a:ext cx="1981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33338" y="2021693"/>
            <a:ext cx="5867400" cy="4770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nl-NL" altLang="en-US" sz="2500" b="1" dirty="0">
                <a:latin typeface="Times New Roman" panose="02020603050405020304" pitchFamily="18" charset="0"/>
              </a:rPr>
              <a:t>Niềm vui sướng, hạnh phúc.</a:t>
            </a:r>
            <a:endParaRPr lang="en-US" altLang="en-US" sz="2500" b="1" dirty="0">
              <a:latin typeface="Times New Roman" panose="02020603050405020304" pitchFamily="18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93125" y="-34271"/>
            <a:ext cx="6488112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3000" dirty="0">
                <a:latin typeface="Times New Roman" panose="02020603050405020304" pitchFamily="18" charset="0"/>
              </a:rPr>
              <a:t>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*Khi nghe tin làng được cải chính</a:t>
            </a:r>
            <a:r>
              <a:rPr lang="nl-NL" altLang="en-US" sz="28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500" dirty="0">
                <a:latin typeface="Times New Roman" panose="02020603050405020304" pitchFamily="18" charset="0"/>
              </a:rPr>
              <a:t>-</a:t>
            </a:r>
            <a:r>
              <a:rPr lang="nl-NL" alt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nl-NL" altLang="en-US" sz="2500" dirty="0">
                <a:latin typeface="Times New Roman" panose="02020603050405020304" pitchFamily="18" charset="0"/>
              </a:rPr>
              <a:t>Thái độ: Vui vẻ, hồ hởi.</a:t>
            </a:r>
            <a:endParaRPr lang="en-US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40958" y="1101511"/>
            <a:ext cx="6477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500" dirty="0">
                <a:latin typeface="Times New Roman" panose="02020603050405020304" pitchFamily="18" charset="0"/>
              </a:rPr>
              <a:t>- Nét mặt: Vui tươi rạng rỡ hẳn lên.</a:t>
            </a:r>
            <a:endParaRPr lang="en-US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-29942" y="1593056"/>
            <a:ext cx="64770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500" dirty="0">
                <a:latin typeface="Times New Roman" panose="02020603050405020304" pitchFamily="18" charset="0"/>
              </a:rPr>
              <a:t> - Hành động: chia quà cho các con.</a:t>
            </a:r>
            <a:endParaRPr lang="en-US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6737859" y="1783724"/>
            <a:ext cx="1981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Ngôn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93125" y="2406986"/>
            <a:ext cx="5715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500" dirty="0">
                <a:latin typeface="Times New Roman" panose="02020603050405020304" pitchFamily="18" charset="0"/>
              </a:rPr>
              <a:t> - Đi khoe nhà ông bị giặc đốt.</a:t>
            </a:r>
            <a:endParaRPr lang="en-US" altLang="en-US" sz="2500" dirty="0">
              <a:latin typeface="Times New Roman" panose="02020603050405020304" pitchFamily="18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-30480" y="2832268"/>
            <a:ext cx="9144000" cy="20928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à"/>
            </a:pP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Char char="à"/>
            </a:pP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nông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chống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Pháp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làng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nước,c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ó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mẻ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1" name="Picture 10" descr="Book-09">
            <a:extLst>
              <a:ext uri="{FF2B5EF4-FFF2-40B4-BE49-F238E27FC236}">
                <a16:creationId xmlns:a16="http://schemas.microsoft.com/office/drawing/2014/main" id="{F5B598AE-2C91-425C-9778-C8D434E27E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-8046"/>
            <a:ext cx="1114410" cy="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/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31069" y="20638"/>
            <a:ext cx="736441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LÀNG (Kim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Box 30"/>
          <p:cNvSpPr txBox="1">
            <a:spLocks noChangeArrowheads="1"/>
          </p:cNvSpPr>
          <p:nvPr/>
        </p:nvSpPr>
        <p:spPr bwMode="auto">
          <a:xfrm>
            <a:off x="762000" y="40576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17475" y="74295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*/SGK-171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(1920-200),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4" descr="images195774_3b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95350"/>
            <a:ext cx="2924175" cy="2514600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Book-09">
            <a:extLst>
              <a:ext uri="{FF2B5EF4-FFF2-40B4-BE49-F238E27FC236}">
                <a16:creationId xmlns:a16="http://schemas.microsoft.com/office/drawing/2014/main" id="{81FE9020-9AC5-4658-814E-D7C56AA32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31"/>
            <a:ext cx="1364101" cy="95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314700" y="103188"/>
            <a:ext cx="2025650" cy="414337"/>
          </a:xfrm>
          <a:prstGeom prst="rect">
            <a:avLst/>
          </a:prstGeom>
          <a:solidFill>
            <a:srgbClr val="FFFF99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Ông Hai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703638" y="3268663"/>
            <a:ext cx="1841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76200" y="1179513"/>
            <a:ext cx="2727325" cy="415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2974975" y="1143000"/>
            <a:ext cx="2282825" cy="415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5384800" y="1143000"/>
            <a:ext cx="3606800" cy="415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 flipH="1">
            <a:off x="2400300" y="457200"/>
            <a:ext cx="1885950" cy="685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 flipH="1">
            <a:off x="4229100" y="457200"/>
            <a:ext cx="57150" cy="7429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>
            <a:off x="4238625" y="457200"/>
            <a:ext cx="2290763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AutoShape 15"/>
          <p:cNvSpPr>
            <a:spLocks noChangeArrowheads="1"/>
          </p:cNvSpPr>
          <p:nvPr/>
        </p:nvSpPr>
        <p:spPr bwMode="auto">
          <a:xfrm>
            <a:off x="1474788" y="2412999"/>
            <a:ext cx="817562" cy="2063749"/>
          </a:xfrm>
          <a:prstGeom prst="flowChartTerminator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7" name="Text Box 26"/>
          <p:cNvSpPr txBox="1">
            <a:spLocks noChangeArrowheads="1"/>
          </p:cNvSpPr>
          <p:nvPr/>
        </p:nvSpPr>
        <p:spPr bwMode="auto">
          <a:xfrm>
            <a:off x="1474788" y="2546350"/>
            <a:ext cx="817562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167963" name="AutoShape 27"/>
          <p:cNvSpPr>
            <a:spLocks noChangeArrowheads="1"/>
          </p:cNvSpPr>
          <p:nvPr/>
        </p:nvSpPr>
        <p:spPr bwMode="auto">
          <a:xfrm>
            <a:off x="204894" y="2373884"/>
            <a:ext cx="809047" cy="2102865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91" name="Text Box 28"/>
          <p:cNvSpPr txBox="1">
            <a:spLocks noChangeArrowheads="1"/>
          </p:cNvSpPr>
          <p:nvPr/>
        </p:nvSpPr>
        <p:spPr bwMode="auto">
          <a:xfrm>
            <a:off x="192088" y="2468563"/>
            <a:ext cx="9461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tự hào về làng mình</a:t>
            </a:r>
          </a:p>
        </p:txBody>
      </p:sp>
      <p:sp>
        <p:nvSpPr>
          <p:cNvPr id="24592" name="AutoShape 29"/>
          <p:cNvSpPr>
            <a:spLocks noChangeArrowheads="1"/>
          </p:cNvSpPr>
          <p:nvPr/>
        </p:nvSpPr>
        <p:spPr bwMode="auto">
          <a:xfrm>
            <a:off x="2916238" y="2373313"/>
            <a:ext cx="820737" cy="2141537"/>
          </a:xfrm>
          <a:prstGeom prst="flowChartTerminator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7966" name="AutoShape 30"/>
          <p:cNvSpPr>
            <a:spLocks noChangeArrowheads="1"/>
          </p:cNvSpPr>
          <p:nvPr/>
        </p:nvSpPr>
        <p:spPr bwMode="auto">
          <a:xfrm>
            <a:off x="8184608" y="2373885"/>
            <a:ext cx="806992" cy="19431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7967" name="AutoShape 31"/>
          <p:cNvSpPr>
            <a:spLocks noChangeArrowheads="1"/>
          </p:cNvSpPr>
          <p:nvPr/>
        </p:nvSpPr>
        <p:spPr bwMode="auto">
          <a:xfrm>
            <a:off x="7044208" y="2343150"/>
            <a:ext cx="804392" cy="2057400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7968" name="AutoShape 32"/>
          <p:cNvSpPr>
            <a:spLocks noChangeArrowheads="1"/>
          </p:cNvSpPr>
          <p:nvPr/>
        </p:nvSpPr>
        <p:spPr bwMode="auto">
          <a:xfrm>
            <a:off x="3986213" y="2297112"/>
            <a:ext cx="628650" cy="2179635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7969" name="AutoShape 33"/>
          <p:cNvSpPr>
            <a:spLocks noChangeArrowheads="1"/>
          </p:cNvSpPr>
          <p:nvPr/>
        </p:nvSpPr>
        <p:spPr bwMode="auto">
          <a:xfrm>
            <a:off x="5847808" y="2297113"/>
            <a:ext cx="809696" cy="2103437"/>
          </a:xfrm>
          <a:prstGeom prst="flowChartTerminator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7970" name="AutoShape 34"/>
          <p:cNvSpPr>
            <a:spLocks noChangeArrowheads="1"/>
          </p:cNvSpPr>
          <p:nvPr/>
        </p:nvSpPr>
        <p:spPr bwMode="auto">
          <a:xfrm>
            <a:off x="4770438" y="2268537"/>
            <a:ext cx="673100" cy="2208209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604" name="Text Box 35"/>
          <p:cNvSpPr txBox="1">
            <a:spLocks noChangeArrowheads="1"/>
          </p:cNvSpPr>
          <p:nvPr/>
        </p:nvSpPr>
        <p:spPr bwMode="auto">
          <a:xfrm>
            <a:off x="2921000" y="2343150"/>
            <a:ext cx="9525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Sững sờ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bàng hoàng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tủi hổ</a:t>
            </a:r>
          </a:p>
        </p:txBody>
      </p:sp>
      <p:sp>
        <p:nvSpPr>
          <p:cNvPr id="24605" name="Text Box 36"/>
          <p:cNvSpPr txBox="1">
            <a:spLocks noChangeArrowheads="1"/>
          </p:cNvSpPr>
          <p:nvPr/>
        </p:nvSpPr>
        <p:spPr bwMode="auto">
          <a:xfrm>
            <a:off x="3989388" y="2253817"/>
            <a:ext cx="6286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6" name="Text Box 38"/>
          <p:cNvSpPr txBox="1">
            <a:spLocks noChangeArrowheads="1"/>
          </p:cNvSpPr>
          <p:nvPr/>
        </p:nvSpPr>
        <p:spPr bwMode="auto">
          <a:xfrm>
            <a:off x="4686300" y="2540000"/>
            <a:ext cx="8255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7" name="Text Box 39"/>
          <p:cNvSpPr txBox="1">
            <a:spLocks noChangeArrowheads="1"/>
          </p:cNvSpPr>
          <p:nvPr/>
        </p:nvSpPr>
        <p:spPr bwMode="auto">
          <a:xfrm>
            <a:off x="5819723" y="2346326"/>
            <a:ext cx="1093788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8" name="Text Box 40"/>
          <p:cNvSpPr txBox="1">
            <a:spLocks noChangeArrowheads="1"/>
          </p:cNvSpPr>
          <p:nvPr/>
        </p:nvSpPr>
        <p:spPr bwMode="auto">
          <a:xfrm>
            <a:off x="6993512" y="2421254"/>
            <a:ext cx="976313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9" name="Text Box 41"/>
          <p:cNvSpPr txBox="1">
            <a:spLocks noChangeArrowheads="1"/>
          </p:cNvSpPr>
          <p:nvPr/>
        </p:nvSpPr>
        <p:spPr bwMode="auto">
          <a:xfrm>
            <a:off x="8212138" y="2373313"/>
            <a:ext cx="8001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10" name="AutoShape 45"/>
          <p:cNvSpPr>
            <a:spLocks noChangeArrowheads="1"/>
          </p:cNvSpPr>
          <p:nvPr/>
        </p:nvSpPr>
        <p:spPr bwMode="auto">
          <a:xfrm>
            <a:off x="233363" y="1616075"/>
            <a:ext cx="1752600" cy="514350"/>
          </a:xfrm>
          <a:custGeom>
            <a:avLst/>
            <a:gdLst>
              <a:gd name="T0" fmla="*/ 2147483646 w 21600"/>
              <a:gd name="T1" fmla="*/ 0 h 21600"/>
              <a:gd name="T2" fmla="*/ 1442284482 w 21600"/>
              <a:gd name="T3" fmla="*/ 145827274 h 21600"/>
              <a:gd name="T4" fmla="*/ 2147483646 w 21600"/>
              <a:gd name="T5" fmla="*/ 72913923 h 21600"/>
              <a:gd name="T6" fmla="*/ 2147483646 w 21600"/>
              <a:gd name="T7" fmla="*/ 1458272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AutoShape 46"/>
          <p:cNvSpPr>
            <a:spLocks noChangeArrowheads="1"/>
          </p:cNvSpPr>
          <p:nvPr/>
        </p:nvSpPr>
        <p:spPr bwMode="auto">
          <a:xfrm>
            <a:off x="3087688" y="1652588"/>
            <a:ext cx="2170112" cy="457200"/>
          </a:xfrm>
          <a:custGeom>
            <a:avLst/>
            <a:gdLst>
              <a:gd name="T0" fmla="*/ 2147483646 w 21600"/>
              <a:gd name="T1" fmla="*/ 0 h 21600"/>
              <a:gd name="T2" fmla="*/ 1631859978 w 21600"/>
              <a:gd name="T3" fmla="*/ 116150750 h 21600"/>
              <a:gd name="T4" fmla="*/ 2147483646 w 21600"/>
              <a:gd name="T5" fmla="*/ 34291609 h 21600"/>
              <a:gd name="T6" fmla="*/ 2147483646 w 21600"/>
              <a:gd name="T7" fmla="*/ 1161507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5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09" y="11956"/>
                </a:moveTo>
                <a:cubicBezTo>
                  <a:pt x="3647" y="11574"/>
                  <a:pt x="3616" y="11187"/>
                  <a:pt x="3616" y="10800"/>
                </a:cubicBezTo>
                <a:cubicBezTo>
                  <a:pt x="3616" y="6832"/>
                  <a:pt x="6832" y="3616"/>
                  <a:pt x="10800" y="3616"/>
                </a:cubicBezTo>
                <a:cubicBezTo>
                  <a:pt x="14767" y="3616"/>
                  <a:pt x="17984" y="6832"/>
                  <a:pt x="17984" y="10800"/>
                </a:cubicBezTo>
                <a:cubicBezTo>
                  <a:pt x="17984" y="11187"/>
                  <a:pt x="17952" y="11574"/>
                  <a:pt x="17890" y="11956"/>
                </a:cubicBezTo>
                <a:lnTo>
                  <a:pt x="21459" y="12539"/>
                </a:lnTo>
                <a:cubicBezTo>
                  <a:pt x="21552" y="11964"/>
                  <a:pt x="21600" y="1138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382"/>
                  <a:pt x="47" y="11964"/>
                  <a:pt x="140" y="12539"/>
                </a:cubicBezTo>
                <a:lnTo>
                  <a:pt x="3709" y="11956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AutoShape 48"/>
          <p:cNvSpPr>
            <a:spLocks noChangeArrowheads="1"/>
          </p:cNvSpPr>
          <p:nvPr/>
        </p:nvSpPr>
        <p:spPr bwMode="auto">
          <a:xfrm>
            <a:off x="4114800" y="1825625"/>
            <a:ext cx="414338" cy="457200"/>
          </a:xfrm>
          <a:custGeom>
            <a:avLst/>
            <a:gdLst>
              <a:gd name="T0" fmla="*/ 76653681 w 21600"/>
              <a:gd name="T1" fmla="*/ 20740095 h 21600"/>
              <a:gd name="T2" fmla="*/ 20666911 w 21600"/>
              <a:gd name="T3" fmla="*/ 102419150 h 21600"/>
              <a:gd name="T4" fmla="*/ 76653681 w 21600"/>
              <a:gd name="T5" fmla="*/ 204838300 h 21600"/>
              <a:gd name="T6" fmla="*/ 131793398 w 21600"/>
              <a:gd name="T7" fmla="*/ 102419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AutoShape 49"/>
          <p:cNvSpPr>
            <a:spLocks noChangeArrowheads="1"/>
          </p:cNvSpPr>
          <p:nvPr/>
        </p:nvSpPr>
        <p:spPr bwMode="auto">
          <a:xfrm>
            <a:off x="6197600" y="1624013"/>
            <a:ext cx="2413000" cy="45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16150750 h 21600"/>
              <a:gd name="T4" fmla="*/ 2147483646 w 21600"/>
              <a:gd name="T5" fmla="*/ 34291609 h 21600"/>
              <a:gd name="T6" fmla="*/ 2147483646 w 21600"/>
              <a:gd name="T7" fmla="*/ 1161507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5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09" y="11956"/>
                </a:moveTo>
                <a:cubicBezTo>
                  <a:pt x="3647" y="11574"/>
                  <a:pt x="3616" y="11187"/>
                  <a:pt x="3616" y="10800"/>
                </a:cubicBezTo>
                <a:cubicBezTo>
                  <a:pt x="3616" y="6832"/>
                  <a:pt x="6832" y="3616"/>
                  <a:pt x="10800" y="3616"/>
                </a:cubicBezTo>
                <a:cubicBezTo>
                  <a:pt x="14767" y="3616"/>
                  <a:pt x="17984" y="6832"/>
                  <a:pt x="17984" y="10800"/>
                </a:cubicBezTo>
                <a:cubicBezTo>
                  <a:pt x="17984" y="11187"/>
                  <a:pt x="17952" y="11574"/>
                  <a:pt x="17890" y="11956"/>
                </a:cubicBezTo>
                <a:lnTo>
                  <a:pt x="21459" y="12539"/>
                </a:lnTo>
                <a:cubicBezTo>
                  <a:pt x="21552" y="11964"/>
                  <a:pt x="21600" y="1138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382"/>
                  <a:pt x="47" y="11964"/>
                  <a:pt x="140" y="12539"/>
                </a:cubicBezTo>
                <a:lnTo>
                  <a:pt x="3709" y="11956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AutoShape 50"/>
          <p:cNvSpPr>
            <a:spLocks noChangeArrowheads="1"/>
          </p:cNvSpPr>
          <p:nvPr/>
        </p:nvSpPr>
        <p:spPr bwMode="auto">
          <a:xfrm>
            <a:off x="7138988" y="1830388"/>
            <a:ext cx="446087" cy="452437"/>
          </a:xfrm>
          <a:custGeom>
            <a:avLst/>
            <a:gdLst>
              <a:gd name="T0" fmla="*/ 95698507 w 21600"/>
              <a:gd name="T1" fmla="*/ 20107515 h 21600"/>
              <a:gd name="T2" fmla="*/ 25801507 w 21600"/>
              <a:gd name="T3" fmla="*/ 99297291 h 21600"/>
              <a:gd name="T4" fmla="*/ 95698507 w 21600"/>
              <a:gd name="T5" fmla="*/ 198594142 h 21600"/>
              <a:gd name="T6" fmla="*/ 164537744 w 21600"/>
              <a:gd name="T7" fmla="*/ 9929729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AutoShape 48"/>
          <p:cNvSpPr>
            <a:spLocks noChangeArrowheads="1"/>
          </p:cNvSpPr>
          <p:nvPr/>
        </p:nvSpPr>
        <p:spPr bwMode="auto">
          <a:xfrm>
            <a:off x="950913" y="1881188"/>
            <a:ext cx="441325" cy="568325"/>
          </a:xfrm>
          <a:custGeom>
            <a:avLst/>
            <a:gdLst>
              <a:gd name="T0" fmla="*/ 92462082 w 21600"/>
              <a:gd name="T1" fmla="*/ 39939408 h 21600"/>
              <a:gd name="T2" fmla="*/ 24929162 w 21600"/>
              <a:gd name="T3" fmla="*/ 197233192 h 21600"/>
              <a:gd name="T4" fmla="*/ 92462082 w 21600"/>
              <a:gd name="T5" fmla="*/ 394466384 h 21600"/>
              <a:gd name="T6" fmla="*/ 158973090 w 21600"/>
              <a:gd name="T7" fmla="*/ 1972331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263" y="119063"/>
            <a:ext cx="2906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*TÓM TẮT SƠ ĐỒ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352800" y="590550"/>
            <a:ext cx="220980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C00FF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62000" y="82550"/>
            <a:ext cx="3200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04800" y="2462213"/>
            <a:ext cx="1752600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nl-NL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Tạo tình huống truyện gay cấn. 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209800" y="2376488"/>
            <a:ext cx="2667000" cy="286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Miêu tả tâm </a:t>
            </a:r>
            <a:r>
              <a:rPr lang="nl-NL" altLang="en-US" sz="3000">
                <a:latin typeface="Times New Roman" panose="02020603050405020304" pitchFamily="18" charset="0"/>
              </a:rPr>
              <a:t>lý nhân vật chân thực , sinh động  qua suy nghĩ, hành động, lời nói.</a:t>
            </a: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5410200" y="2419350"/>
            <a:ext cx="32766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000" dirty="0">
                <a:latin typeface="Times New Roman" panose="02020603050405020304" pitchFamily="18" charset="0"/>
              </a:rPr>
              <a:t> 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nông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kì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kháng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49275" y="1347788"/>
            <a:ext cx="2971800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thuật:</a:t>
            </a:r>
            <a:endParaRPr lang="en-US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1250950" y="1933575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2012950" y="1909763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5715000" y="1504950"/>
            <a:ext cx="22098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sz="2800" b="1" i="1">
                <a:latin typeface="Times New Roman" panose="02020603050405020304" pitchFamily="18" charset="0"/>
              </a:rPr>
              <a:t> </a:t>
            </a:r>
            <a:r>
              <a:rPr lang="nl-NL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Ý nghĩa</a:t>
            </a:r>
            <a:r>
              <a:rPr lang="nl-NL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H="1">
            <a:off x="6934200" y="20891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H="1">
            <a:off x="3422650" y="1127125"/>
            <a:ext cx="996950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4419600" y="1174750"/>
            <a:ext cx="13716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Book-09">
            <a:extLst>
              <a:ext uri="{FF2B5EF4-FFF2-40B4-BE49-F238E27FC236}">
                <a16:creationId xmlns:a16="http://schemas.microsoft.com/office/drawing/2014/main" id="{F4BA2267-2D08-4878-AA95-DF06740A02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45649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45073" grpId="0"/>
      <p:bldP spid="45074" grpId="0" animBg="1"/>
      <p:bldP spid="45075" grpId="0" animBg="1"/>
      <p:bldP spid="45076" grpId="0" animBg="1"/>
      <p:bldP spid="45078" grpId="0" animBg="1"/>
      <p:bldP spid="450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-34925" y="133350"/>
            <a:ext cx="8686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IV. LUYỆN TẬP VÀ MỞ RỘNG:</a:t>
            </a:r>
          </a:p>
        </p:txBody>
      </p:sp>
      <p:pic>
        <p:nvPicPr>
          <p:cNvPr id="26627" name="Picture 7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2875"/>
            <a:ext cx="83439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4925" y="752475"/>
            <a:ext cx="88487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BT1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nhan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Chợ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”.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nhan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46038" y="2138363"/>
            <a:ext cx="8686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43721"/>
            <a:ext cx="85344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1-Sưu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(1939)</a:t>
            </a:r>
          </a:p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(1960)</a:t>
            </a:r>
          </a:p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(1986)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952750"/>
            <a:ext cx="8651875" cy="181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2-Sưu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ST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Cao</a:t>
            </a:r>
          </a:p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Thạch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việt nam quê hương tô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19150"/>
            <a:ext cx="556261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QuehuongGiapVanThach-DoTrungQua_83p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2210" y="3381840"/>
            <a:ext cx="4572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8575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TRUNG QUÂN</a:t>
            </a:r>
          </a:p>
        </p:txBody>
      </p:sp>
    </p:spTree>
    <p:extLst>
      <p:ext uri="{BB962C8B-B14F-4D97-AF65-F5344CB8AC3E}">
        <p14:creationId xmlns:p14="http://schemas.microsoft.com/office/powerpoint/2010/main" val="4454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133350"/>
            <a:ext cx="8305800" cy="49704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>
                <a:solidFill>
                  <a:srgbClr val="F80819"/>
                </a:solidFill>
                <a:latin typeface="Times New Roman" pitchFamily="18" charset="0"/>
              </a:rPr>
              <a:t>DẶN DÒ: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Tóm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tắt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bản</a:t>
            </a:r>
            <a:r>
              <a:rPr lang="en-US" sz="30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Phân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tích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tâm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trạng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</a:rPr>
              <a:t> Hai </a:t>
            </a:r>
            <a:r>
              <a:rPr lang="en-US" sz="3000" b="1" dirty="0" err="1">
                <a:latin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nghe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làng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theo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giặc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</a:rPr>
              <a:t> tin </a:t>
            </a:r>
            <a:r>
              <a:rPr lang="en-US" sz="3000" b="1" dirty="0" err="1">
                <a:latin typeface="Times New Roman" pitchFamily="18" charset="0"/>
              </a:rPr>
              <a:t>đồn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cải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chính</a:t>
            </a:r>
            <a:r>
              <a:rPr lang="en-US" sz="30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Tổng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kết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nội</a:t>
            </a:r>
            <a:r>
              <a:rPr lang="en-US" sz="3000" b="1" dirty="0">
                <a:latin typeface="Times New Roman" pitchFamily="18" charset="0"/>
              </a:rPr>
              <a:t> dung </a:t>
            </a:r>
            <a:r>
              <a:rPr lang="en-US" sz="3000" b="1" dirty="0" err="1">
                <a:latin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nghệ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thuật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bản</a:t>
            </a:r>
            <a:r>
              <a:rPr lang="en-US" sz="30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Sưu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tầm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nói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tình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quê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hương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Soạn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</a:rPr>
              <a:t> “</a:t>
            </a:r>
            <a:r>
              <a:rPr lang="en-US" sz="3000" b="1" i="1" dirty="0" err="1">
                <a:latin typeface="Times New Roman" pitchFamily="18" charset="0"/>
              </a:rPr>
              <a:t>Lặng</a:t>
            </a:r>
            <a:r>
              <a:rPr lang="en-US" sz="3000" b="1" i="1" dirty="0">
                <a:latin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</a:rPr>
              <a:t>lẽ</a:t>
            </a:r>
            <a:r>
              <a:rPr lang="en-US" sz="3000" b="1" i="1" dirty="0">
                <a:latin typeface="Times New Roman" pitchFamily="18" charset="0"/>
              </a:rPr>
              <a:t> Sa Pa”.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2082" y="361950"/>
            <a:ext cx="4513262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52" tIns="46927" rIns="93852" bIns="46927">
            <a:spAutoFit/>
          </a:bodyPr>
          <a:lstStyle>
            <a:lvl1pPr defTabSz="938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Pẩu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40275" y="3486150"/>
            <a:ext cx="4005263" cy="833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52" tIns="46927" rIns="93852" bIns="46927">
            <a:spAutoFit/>
          </a:bodyPr>
          <a:lstStyle>
            <a:lvl1pPr defTabSz="938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Kim Lân trong phim </a:t>
            </a:r>
            <a:r>
              <a:rPr lang="en-US" altLang="en-US" sz="2400" b="1" i="1">
                <a:latin typeface="Times New Roman" panose="02020603050405020304" pitchFamily="18" charset="0"/>
              </a:rPr>
              <a:t>“Vợ chồng A Phủ </a:t>
            </a:r>
            <a:r>
              <a:rPr lang="en-US" altLang="en-US" sz="1900"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10252" name="Picture 12" descr="Kết quả hình ảnh cho hình ảnh nhà van kim lan trong phim vo chong a p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6113"/>
            <a:ext cx="39449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Kết quả hình ảnh cho hình ảnh nhà van kim lan trong vai lao h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74675"/>
            <a:ext cx="394493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00600" y="3333750"/>
            <a:ext cx="3868738" cy="10175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52" tIns="46927" rIns="93852" bIns="46927">
            <a:spAutoFit/>
          </a:bodyPr>
          <a:lstStyle>
            <a:lvl1pPr defTabSz="938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Kim Lân trong phim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“Làng Vũ Đại ngày ấy</a:t>
            </a:r>
            <a:r>
              <a:rPr lang="en-US" altLang="en-US" sz="1900"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10254" name="Picture 14" descr="Kết quả hình ảnh cho hình ảnh nhà van kim lan trong phim Chị Dậ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9763"/>
            <a:ext cx="398780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76800" y="3257550"/>
            <a:ext cx="3868738" cy="101758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52" tIns="46927" rIns="93852" bIns="46927">
            <a:spAutoFit/>
          </a:bodyPr>
          <a:lstStyle>
            <a:lvl1pPr defTabSz="938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Kim Lân trong phim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“Chị Dậu </a:t>
            </a:r>
            <a:r>
              <a:rPr lang="en-US" altLang="en-US" sz="1900"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45063" name="Picture 7" descr="kimlan-fconva1-1348828490_48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09550"/>
            <a:ext cx="4175125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75238" y="3486150"/>
            <a:ext cx="36703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8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Kim Lân </a:t>
            </a: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trong phim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“ Con vá”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0" y="845324"/>
            <a:ext cx="8839200" cy="10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52" tIns="46927" rIns="93852" bIns="46927">
            <a:spAutoFit/>
          </a:bodyPr>
          <a:lstStyle>
            <a:lvl1pPr defTabSz="938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8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”...</a:t>
            </a:r>
          </a:p>
        </p:txBody>
      </p:sp>
      <p:pic>
        <p:nvPicPr>
          <p:cNvPr id="32780" name="Picture 1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5200"/>
            <a:ext cx="2028825" cy="3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vợ n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45200"/>
            <a:ext cx="2025650" cy="3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91"/>
          <p:cNvSpPr txBox="1">
            <a:spLocks noChangeArrowheads="1"/>
          </p:cNvSpPr>
          <p:nvPr/>
        </p:nvSpPr>
        <p:spPr bwMode="auto">
          <a:xfrm>
            <a:off x="228600" y="20955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38213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sz="3000" b="1" u="sng" dirty="0">
                <a:cs typeface="Times New Roman" panose="02020603050405020304" pitchFamily="18" charset="0"/>
              </a:rPr>
              <a:t>*</a:t>
            </a:r>
            <a:r>
              <a:rPr lang="en-US" sz="3000" b="1" u="sng" dirty="0" err="1">
                <a:cs typeface="Times New Roman" panose="02020603050405020304" pitchFamily="18" charset="0"/>
              </a:rPr>
              <a:t>Sự</a:t>
            </a:r>
            <a:r>
              <a:rPr lang="en-US" sz="3000" b="1" u="sng" dirty="0"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cs typeface="Times New Roman" panose="02020603050405020304" pitchFamily="18" charset="0"/>
              </a:rPr>
              <a:t>nghiệp</a:t>
            </a:r>
            <a:r>
              <a:rPr lang="en-US" sz="3000" b="1" u="sng" dirty="0"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cs typeface="Times New Roman" panose="02020603050405020304" pitchFamily="18" charset="0"/>
              </a:rPr>
              <a:t>sáng</a:t>
            </a:r>
            <a:r>
              <a:rPr lang="en-US" sz="3000" b="1" u="sng" dirty="0"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cs typeface="Times New Roman" pitchFamily="18" charset="0"/>
              </a:rPr>
              <a:t>:</a:t>
            </a:r>
          </a:p>
        </p:txBody>
      </p:sp>
      <p:pic>
        <p:nvPicPr>
          <p:cNvPr id="9230" name="Picture 14" descr="Kết quả hình ảnh cho hình ảnh nhưng tác phẩm của kim l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45200"/>
            <a:ext cx="2286000" cy="3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Kết quả hình ảnh cho hình ảnh tác phẩm nên vợ nên chồng của kim l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945200"/>
            <a:ext cx="2257425" cy="3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46050" y="36513"/>
            <a:ext cx="830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1763" y="531813"/>
            <a:ext cx="7869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HCST:Viết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158750" y="1547476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131763" y="2559329"/>
            <a:ext cx="899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Book-09">
            <a:extLst>
              <a:ext uri="{FF2B5EF4-FFF2-40B4-BE49-F238E27FC236}">
                <a16:creationId xmlns:a16="http://schemas.microsoft.com/office/drawing/2014/main" id="{8C511226-8182-4381-A1B4-E2A052354D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3" y="45649"/>
            <a:ext cx="145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-14288" y="590550"/>
            <a:ext cx="8991601" cy="3323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→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2209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762000" y="40576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Book-09">
            <a:extLst>
              <a:ext uri="{FF2B5EF4-FFF2-40B4-BE49-F238E27FC236}">
                <a16:creationId xmlns:a16="http://schemas.microsoft.com/office/drawing/2014/main" id="{23466EC8-B92C-484E-BB37-E204DBFC5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28" y="0"/>
            <a:ext cx="1266811" cy="8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28650"/>
            <a:ext cx="91440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5240" y="1352550"/>
            <a:ext cx="3352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-19050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0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0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0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21" name="Picture 16" descr="musical_notes_bubbling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0"/>
            <a:ext cx="10001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AN TAN 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4343400"/>
            <a:ext cx="8532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333300"/>
                </a:solidFill>
                <a:cs typeface="Arial" panose="020B0604020202020204" pitchFamily="34" charset="0"/>
              </a:rPr>
              <a:t>                     </a:t>
            </a:r>
            <a:r>
              <a:rPr lang="vi-VN" altLang="en-US" sz="4000" b="1">
                <a:solidFill>
                  <a:srgbClr val="F808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ĐI TẢN CƯ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ang que vie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4171950"/>
            <a:ext cx="8964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NGƯỜI NÔNG DÂN NHỮNG NGÀY ĐẦU TẢN CƯ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42&quot;&gt;&lt;property id=&quot;20148&quot; value=&quot;5&quot;/&gt;&lt;property id=&quot;20300&quot; value=&quot;Slide 3&quot;/&gt;&lt;property id=&quot;20307&quot; value=&quot;258&quot;/&gt;&lt;/object&gt;&lt;object type=&quot;3&quot; unique_id=&quot;11988&quot;&gt;&lt;property id=&quot;20148&quot; value=&quot;5&quot;/&gt;&lt;property id=&quot;20300&quot; value=&quot;Slide 21&quot;/&gt;&lt;property id=&quot;20307&quot; value=&quot;285&quot;/&gt;&lt;/object&gt;&lt;object type=&quot;3&quot; unique_id=&quot;13166&quot;&gt;&lt;property id=&quot;20148&quot; value=&quot;5&quot;/&gt;&lt;property id=&quot;20300&quot; value=&quot;Slide 4&quot;/&gt;&lt;property id=&quot;20307&quot; value=&quot;290&quot;/&gt;&lt;/object&gt;&lt;object type=&quot;3&quot; unique_id=&quot;13277&quot;&gt;&lt;property id=&quot;20148&quot; value=&quot;5&quot;/&gt;&lt;property id=&quot;20300&quot; value=&quot;Slide 6&quot;/&gt;&lt;property id=&quot;20307&quot; value=&quot;291&quot;/&gt;&lt;/object&gt;&lt;object type=&quot;3&quot; unique_id=&quot;13388&quot;&gt;&lt;property id=&quot;20148&quot; value=&quot;5&quot;/&gt;&lt;property id=&quot;20300&quot; value=&quot;Slide 8&quot;/&gt;&lt;property id=&quot;20307&quot; value=&quot;293&quot;/&gt;&lt;/object&gt;&lt;object type=&quot;3&quot; unique_id=&quot;13505&quot;&gt;&lt;property id=&quot;20148&quot; value=&quot;5&quot;/&gt;&lt;property id=&quot;20300&quot; value=&quot;Slide 9&quot;/&gt;&lt;property id=&quot;20307&quot; value=&quot;294&quot;/&gt;&lt;/object&gt;&lt;object type=&quot;3&quot; unique_id=&quot;13606&quot;&gt;&lt;property id=&quot;20148&quot; value=&quot;5&quot;/&gt;&lt;property id=&quot;20300&quot; value=&quot;Slide 11&quot;/&gt;&lt;property id=&quot;20307&quot; value=&quot;295&quot;/&gt;&lt;/object&gt;&lt;object type=&quot;3&quot; unique_id=&quot;13643&quot;&gt;&lt;property id=&quot;20148&quot; value=&quot;5&quot;/&gt;&lt;property id=&quot;20300&quot; value=&quot;Slide 12&quot;/&gt;&lt;property id=&quot;20307&quot; value=&quot;296&quot;/&gt;&lt;/object&gt;&lt;object type=&quot;3&quot; unique_id=&quot;13735&quot;&gt;&lt;property id=&quot;20148&quot; value=&quot;5&quot;/&gt;&lt;property id=&quot;20300&quot; value=&quot;Slide 13&quot;/&gt;&lt;property id=&quot;20307&quot; value=&quot;297&quot;/&gt;&lt;/object&gt;&lt;object type=&quot;3&quot; unique_id=&quot;14114&quot;&gt;&lt;property id=&quot;20148&quot; value=&quot;5&quot;/&gt;&lt;property id=&quot;20300&quot; value=&quot;Slide 2&quot;/&gt;&lt;property id=&quot;20307&quot; value=&quot;302&quot;/&gt;&lt;/object&gt;&lt;object type=&quot;3&quot; unique_id=&quot;14323&quot;&gt;&lt;property id=&quot;20148&quot; value=&quot;5&quot;/&gt;&lt;property id=&quot;20300&quot; value=&quot;Slide 5&quot;/&gt;&lt;property id=&quot;20307&quot; value=&quot;306&quot;/&gt;&lt;/object&gt;&lt;object type=&quot;3&quot; unique_id=&quot;14324&quot;&gt;&lt;property id=&quot;20148&quot; value=&quot;5&quot;/&gt;&lt;property id=&quot;20300&quot; value=&quot;Slide 7&quot;/&gt;&lt;property id=&quot;20307&quot; value=&quot;309&quot;/&gt;&lt;/object&gt;&lt;object type=&quot;3&quot; unique_id=&quot;14325&quot;&gt;&lt;property id=&quot;20148&quot; value=&quot;5&quot;/&gt;&lt;property id=&quot;20300&quot; value=&quot;Slide 10&quot;/&gt;&lt;property id=&quot;20307&quot; value=&quot;308&quot;/&gt;&lt;/object&gt;&lt;object type=&quot;3&quot; unique_id=&quot;14983&quot;&gt;&lt;property id=&quot;20148&quot; value=&quot;5&quot;/&gt;&lt;property id=&quot;20300&quot; value=&quot;Slide 14&quot;/&gt;&lt;property id=&quot;20307&quot; value=&quot;311&quot;/&gt;&lt;/object&gt;&lt;object type=&quot;3&quot; unique_id=&quot;14984&quot;&gt;&lt;property id=&quot;20148&quot; value=&quot;5&quot;/&gt;&lt;property id=&quot;20300&quot; value=&quot;Slide 15&quot;/&gt;&lt;property id=&quot;20307&quot; value=&quot;312&quot;/&gt;&lt;/object&gt;&lt;object type=&quot;3&quot; unique_id=&quot;15239&quot;&gt;&lt;property id=&quot;20148&quot; value=&quot;5&quot;/&gt;&lt;property id=&quot;20300&quot; value=&quot;Slide 16&quot;/&gt;&lt;property id=&quot;20307&quot; value=&quot;314&quot;/&gt;&lt;/object&gt;&lt;object type=&quot;3&quot; unique_id=&quot;15240&quot;&gt;&lt;property id=&quot;20148&quot; value=&quot;5&quot;/&gt;&lt;property id=&quot;20300&quot; value=&quot;Slide 17&quot;/&gt;&lt;property id=&quot;20307&quot; value=&quot;317&quot;/&gt;&lt;/object&gt;&lt;object type=&quot;3&quot; unique_id=&quot;15416&quot;&gt;&lt;property id=&quot;20148&quot; value=&quot;5&quot;/&gt;&lt;property id=&quot;20300&quot; value=&quot;Slide 18&quot;/&gt;&lt;property id=&quot;20307&quot; value=&quot;318&quot;/&gt;&lt;/object&gt;&lt;object type=&quot;3&quot; unique_id=&quot;15790&quot;&gt;&lt;property id=&quot;20148&quot; value=&quot;5&quot;/&gt;&lt;property id=&quot;20300&quot; value=&quot;Slide 19&quot;/&gt;&lt;property id=&quot;20307&quot; value=&quot;319&quot;/&gt;&lt;/object&gt;&lt;object type=&quot;3&quot; unique_id=&quot;15845&quot;&gt;&lt;property id=&quot;20148&quot; value=&quot;5&quot;/&gt;&lt;property id=&quot;20300&quot; value=&quot;Slide 20&quot;/&gt;&lt;property id=&quot;20307&quot; value=&quot;32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1572</Words>
  <Application>Microsoft Office PowerPoint</Application>
  <PresentationFormat>On-screen Show (16:9)</PresentationFormat>
  <Paragraphs>159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.VnBlack</vt:lpstr>
      <vt:lpstr>.VnTime</vt:lpstr>
      <vt:lpstr>Arial</vt:lpstr>
      <vt:lpstr>Calibri</vt:lpstr>
      <vt:lpstr>Calibri Light</vt:lpstr>
      <vt:lpstr>Times New Roman</vt:lpstr>
      <vt:lpstr>Wingdings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Trương Thị  Kim Quyên</cp:lastModifiedBy>
  <cp:revision>301</cp:revision>
  <dcterms:created xsi:type="dcterms:W3CDTF">2014-09-21T15:59:11Z</dcterms:created>
  <dcterms:modified xsi:type="dcterms:W3CDTF">2021-12-05T07:48:07Z</dcterms:modified>
</cp:coreProperties>
</file>